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63" r:id="rId4"/>
    <p:sldId id="258" r:id="rId5"/>
    <p:sldId id="288" r:id="rId6"/>
    <p:sldId id="264" r:id="rId7"/>
    <p:sldId id="275" r:id="rId8"/>
    <p:sldId id="276" r:id="rId9"/>
    <p:sldId id="277" r:id="rId10"/>
    <p:sldId id="279" r:id="rId11"/>
    <p:sldId id="278" r:id="rId12"/>
    <p:sldId id="284" r:id="rId13"/>
    <p:sldId id="265" r:id="rId14"/>
    <p:sldId id="280" r:id="rId15"/>
    <p:sldId id="281" r:id="rId16"/>
    <p:sldId id="283" r:id="rId17"/>
    <p:sldId id="285" r:id="rId18"/>
    <p:sldId id="273" r:id="rId19"/>
    <p:sldId id="286" r:id="rId20"/>
    <p:sldId id="282" r:id="rId21"/>
    <p:sldId id="272" r:id="rId22"/>
    <p:sldId id="287" r:id="rId2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68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0544B-5B37-4390-9AB5-E1B3B7FC9E0B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395E3-8701-43A7-BF4D-E26252A697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5647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395E3-8701-43A7-BF4D-E26252A697FA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1804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395E3-8701-43A7-BF4D-E26252A697F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6538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395E3-8701-43A7-BF4D-E26252A697FA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325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3A519-8A52-4BDD-9211-1C8A58154E68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B8EC-8959-441E-ADB3-308DB1B5389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455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9DA1-5841-4617-9937-B37F95958C5D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B8EC-8959-441E-ADB3-308DB1B538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710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E3B5-8749-4012-B107-7C3C6A8BFAB4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B8EC-8959-441E-ADB3-308DB1B538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155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7494-9D27-49D6-9351-67B65D29E31D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B8EC-8959-441E-ADB3-308DB1B538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086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E7D5-0976-4796-9765-58105D376875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B8EC-8959-441E-ADB3-308DB1B5389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755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285-DCD1-4876-AAE7-3BD57981D6D5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B8EC-8959-441E-ADB3-308DB1B538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986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D2D1-AF21-4212-8A69-8758931022CC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B8EC-8959-441E-ADB3-308DB1B538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0274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EB76-F1B5-49C4-8E51-AFF1AAFCC4AF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B8EC-8959-441E-ADB3-308DB1B538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122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382C-97CE-4A72-AC42-25D7B4704D47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B8EC-8959-441E-ADB3-308DB1B538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224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F429AE0-5A57-44D9-B3EE-4EBE583EDB38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4FB8EC-8959-441E-ADB3-308DB1B538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276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9DE8-5D67-4396-BF3F-11F17130E7B9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B8EC-8959-441E-ADB3-308DB1B538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704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F964E6-7141-459D-BBC2-C54153996826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44FB8EC-8959-441E-ADB3-308DB1B5389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01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61853" y="255809"/>
            <a:ext cx="10350630" cy="3283719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駕駛員對不同類別的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路邊廣告標牌的視覺關注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dirty="0"/>
              <a:t>Driver's visual attention to different categories of roadside advertising signs</a:t>
            </a:r>
            <a:endParaRPr lang="zh-TW" altLang="en-US" sz="36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91039" y="3706167"/>
            <a:ext cx="8882520" cy="1186778"/>
          </a:xfrm>
        </p:spPr>
        <p:txBody>
          <a:bodyPr>
            <a:normAutofit fontScale="92500"/>
          </a:bodyPr>
          <a:lstStyle/>
          <a:p>
            <a:pPr algn="l" fontAlgn="ctr"/>
            <a:r>
              <a:rPr lang="zh-TW" altLang="en-US" dirty="0"/>
              <a:t>作者</a:t>
            </a:r>
            <a:r>
              <a:rPr lang="en-US" altLang="zh-TW" dirty="0"/>
              <a:t>:</a:t>
            </a:r>
            <a:r>
              <a:rPr lang="nn-NO" altLang="zh-TW" dirty="0"/>
              <a:t>Marco</a:t>
            </a:r>
            <a:r>
              <a:rPr lang="zh-TW" altLang="en-US" dirty="0"/>
              <a:t> </a:t>
            </a:r>
            <a:r>
              <a:rPr lang="nn-NO" altLang="zh-TW" dirty="0"/>
              <a:t>Costa</a:t>
            </a:r>
            <a:r>
              <a:rPr lang="en-US" altLang="zh-TW" dirty="0"/>
              <a:t> , </a:t>
            </a:r>
            <a:r>
              <a:rPr lang="nn-NO" altLang="zh-TW" dirty="0"/>
              <a:t>Leonardo</a:t>
            </a:r>
            <a:r>
              <a:rPr lang="zh-TW" altLang="en-US" dirty="0"/>
              <a:t> </a:t>
            </a:r>
            <a:r>
              <a:rPr lang="nn-NO" altLang="zh-TW" dirty="0"/>
              <a:t>Bonetti</a:t>
            </a:r>
            <a:r>
              <a:rPr lang="en-US" altLang="zh-TW" dirty="0"/>
              <a:t>  , </a:t>
            </a:r>
            <a:r>
              <a:rPr lang="nn-NO" altLang="zh-TW" dirty="0"/>
              <a:t>Valeria</a:t>
            </a:r>
            <a:r>
              <a:rPr lang="zh-TW" altLang="en-US" dirty="0"/>
              <a:t> </a:t>
            </a:r>
            <a:r>
              <a:rPr lang="nn-NO" altLang="zh-TW" dirty="0"/>
              <a:t>Vignalic</a:t>
            </a:r>
            <a:r>
              <a:rPr lang="en-US" altLang="zh-TW" dirty="0"/>
              <a:t> , </a:t>
            </a:r>
            <a:r>
              <a:rPr lang="nn-NO" altLang="zh-TW" dirty="0"/>
              <a:t>Arianna</a:t>
            </a:r>
            <a:r>
              <a:rPr lang="zh-TW" altLang="en-US" dirty="0"/>
              <a:t> </a:t>
            </a:r>
            <a:r>
              <a:rPr lang="nn-NO" altLang="zh-TW" dirty="0"/>
              <a:t>Bichicchi</a:t>
            </a:r>
            <a:r>
              <a:rPr lang="en-US" altLang="zh-TW" dirty="0"/>
              <a:t>, </a:t>
            </a:r>
            <a:r>
              <a:rPr lang="nn-NO" altLang="zh-TW" dirty="0"/>
              <a:t>Claudio</a:t>
            </a:r>
            <a:r>
              <a:rPr lang="zh-TW" altLang="en-US" dirty="0"/>
              <a:t> </a:t>
            </a:r>
            <a:r>
              <a:rPr lang="nn-NO" altLang="zh-TW" dirty="0"/>
              <a:t>Lantieri</a:t>
            </a:r>
            <a:r>
              <a:rPr lang="en-US" altLang="zh-TW" dirty="0"/>
              <a:t> , </a:t>
            </a:r>
            <a:r>
              <a:rPr lang="nn-NO" altLang="zh-TW" dirty="0"/>
              <a:t>AndreaSimone</a:t>
            </a:r>
            <a:endParaRPr lang="en-US" altLang="zh-TW" dirty="0"/>
          </a:p>
          <a:p>
            <a:pPr algn="l" fontAlgn="ctr"/>
            <a:r>
              <a:rPr lang="zh-TW" altLang="en-US" dirty="0"/>
              <a:t>期刊</a:t>
            </a:r>
            <a:r>
              <a:rPr lang="en-US" altLang="zh-TW" dirty="0"/>
              <a:t>:Applied Ergonomics</a:t>
            </a:r>
            <a:r>
              <a:rPr lang="zh-TW" altLang="en-US" dirty="0"/>
              <a:t> </a:t>
            </a:r>
            <a:r>
              <a:rPr lang="en-US" altLang="zh-TW" dirty="0"/>
              <a:t>Volume </a:t>
            </a:r>
            <a:r>
              <a:rPr lang="en-US" altLang="zh-TW" dirty="0" smtClean="0"/>
              <a:t>78,(2019) </a:t>
            </a:r>
            <a:r>
              <a:rPr lang="en-US" altLang="zh-TW" dirty="0"/>
              <a:t>Pages </a:t>
            </a:r>
            <a:r>
              <a:rPr lang="en-US" altLang="zh-TW" dirty="0" smtClean="0"/>
              <a:t>127-136</a:t>
            </a:r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B8EC-8959-441E-ADB3-308DB1B5389D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091039" y="5106368"/>
            <a:ext cx="6352123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b="0" i="0" dirty="0">
                <a:solidFill>
                  <a:srgbClr val="505050"/>
                </a:solidFill>
                <a:effectLst/>
                <a:latin typeface="NexusSerif"/>
              </a:rPr>
              <a:t>關鍵詞</a:t>
            </a:r>
            <a:r>
              <a:rPr lang="en-US" altLang="zh-TW" dirty="0">
                <a:solidFill>
                  <a:srgbClr val="505050"/>
                </a:solidFill>
                <a:latin typeface="NexusSerif"/>
              </a:rPr>
              <a:t>: Roadside advertising signs</a:t>
            </a:r>
            <a:r>
              <a:rPr lang="zh-TW" altLang="en-US" dirty="0">
                <a:solidFill>
                  <a:srgbClr val="505050"/>
                </a:solidFill>
                <a:latin typeface="NexusSerif"/>
              </a:rPr>
              <a:t>、</a:t>
            </a:r>
            <a:r>
              <a:rPr lang="en-US" altLang="zh-TW" dirty="0">
                <a:solidFill>
                  <a:srgbClr val="505050"/>
                </a:solidFill>
                <a:latin typeface="NexusSerif"/>
              </a:rPr>
              <a:t>Eye movements</a:t>
            </a:r>
            <a:r>
              <a:rPr lang="zh-TW" altLang="en-US" dirty="0">
                <a:solidFill>
                  <a:srgbClr val="505050"/>
                </a:solidFill>
                <a:latin typeface="NexusSerif"/>
              </a:rPr>
              <a:t>、</a:t>
            </a:r>
            <a:r>
              <a:rPr lang="en-US" altLang="zh-TW" dirty="0">
                <a:solidFill>
                  <a:srgbClr val="505050"/>
                </a:solidFill>
                <a:latin typeface="NexusSerif"/>
              </a:rPr>
              <a:t>Distraction</a:t>
            </a:r>
            <a:r>
              <a:rPr lang="zh-TW" altLang="en-US" dirty="0">
                <a:solidFill>
                  <a:srgbClr val="505050"/>
                </a:solidFill>
                <a:latin typeface="NexusSerif"/>
              </a:rPr>
              <a:t>、</a:t>
            </a:r>
            <a:r>
              <a:rPr lang="en-US" altLang="zh-TW" dirty="0">
                <a:solidFill>
                  <a:srgbClr val="505050"/>
                </a:solidFill>
                <a:latin typeface="NexusSerif"/>
              </a:rPr>
              <a:t>Fixation</a:t>
            </a:r>
            <a:r>
              <a:rPr lang="zh-TW" altLang="en-US" dirty="0">
                <a:solidFill>
                  <a:srgbClr val="505050"/>
                </a:solidFill>
                <a:latin typeface="NexusSerif"/>
              </a:rPr>
              <a:t> </a:t>
            </a:r>
            <a:r>
              <a:rPr lang="en-US" altLang="zh-TW" dirty="0">
                <a:solidFill>
                  <a:srgbClr val="505050"/>
                </a:solidFill>
                <a:latin typeface="NexusSerif"/>
              </a:rPr>
              <a:t>duration</a:t>
            </a:r>
            <a:r>
              <a:rPr lang="zh-TW" altLang="en-US" dirty="0">
                <a:solidFill>
                  <a:srgbClr val="505050"/>
                </a:solidFill>
                <a:latin typeface="NexusSerif"/>
              </a:rPr>
              <a:t>、</a:t>
            </a:r>
            <a:r>
              <a:rPr lang="en-US" altLang="zh-TW" dirty="0">
                <a:solidFill>
                  <a:srgbClr val="505050"/>
                </a:solidFill>
                <a:latin typeface="NexusSerif"/>
              </a:rPr>
              <a:t>Fixation distance</a:t>
            </a:r>
          </a:p>
          <a:p>
            <a:pPr>
              <a:lnSpc>
                <a:spcPct val="130000"/>
              </a:lnSpc>
            </a:pPr>
            <a:r>
              <a:rPr lang="zh-TW" altLang="en-US" dirty="0">
                <a:solidFill>
                  <a:srgbClr val="505050"/>
                </a:solidFill>
                <a:latin typeface="NexusSerif"/>
              </a:rPr>
              <a:t>路邊廣告標誌，眼動，分心，注視時間，注視距離</a:t>
            </a:r>
          </a:p>
        </p:txBody>
      </p:sp>
    </p:spTree>
    <p:extLst>
      <p:ext uri="{BB962C8B-B14F-4D97-AF65-F5344CB8AC3E}">
        <p14:creationId xmlns:p14="http://schemas.microsoft.com/office/powerpoint/2010/main" val="237833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9803" y="1969243"/>
            <a:ext cx="10269146" cy="588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所有測量均使用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Bosch GLM 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激光遙測儀獲得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邊廣告的背景顏色為：白色（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53.62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％），黑色（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12.31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％），藍色（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10.14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％），綠色（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10.14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％），棕色（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8.69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％），紅色（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2.89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％）和黃色（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2.21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％） 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個和多個方向指示標誌具有黑色背景（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68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％）或白色背景（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％）。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廣告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區域中的文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文字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其高度分為三類：≤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厘米（小），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厘米和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&lt;20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厘米（中），≥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厘米（大）。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89803" y="597824"/>
            <a:ext cx="6527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實驗路線中標誌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B8EC-8959-441E-ADB3-308DB1B5389D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88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32351" y="260472"/>
            <a:ext cx="6527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實驗路線中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標誌分佈 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B8EC-8959-441E-ADB3-308DB1B5389D}" type="slidenum">
              <a:rPr lang="zh-TW" altLang="en-US" smtClean="0"/>
              <a:t>11</a:t>
            </a:fld>
            <a:endParaRPr lang="zh-TW" altLang="en-US"/>
          </a:p>
        </p:txBody>
      </p:sp>
      <p:graphicFrame>
        <p:nvGraphicFramePr>
          <p:cNvPr id="4" name="表格 3">
            <a:extLst>
              <a:ext uri="{FF2B5EF4-FFF2-40B4-BE49-F238E27FC236}">
                <a16:creationId xmlns="" xmlns:a16="http://schemas.microsoft.com/office/drawing/2014/main" id="{9F5D9B26-E665-4715-B461-1E8CFC48B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307889"/>
              </p:ext>
            </p:extLst>
          </p:nvPr>
        </p:nvGraphicFramePr>
        <p:xfrm>
          <a:off x="4009844" y="1058151"/>
          <a:ext cx="7333372" cy="5202334"/>
        </p:xfrm>
        <a:graphic>
          <a:graphicData uri="http://schemas.openxmlformats.org/drawingml/2006/table">
            <a:tbl>
              <a:tblPr/>
              <a:tblGrid>
                <a:gridCol w="2122183">
                  <a:extLst>
                    <a:ext uri="{9D8B030D-6E8A-4147-A177-3AD203B41FA5}">
                      <a16:colId xmlns="" xmlns:a16="http://schemas.microsoft.com/office/drawing/2014/main" val="1192327380"/>
                    </a:ext>
                  </a:extLst>
                </a:gridCol>
                <a:gridCol w="1544503">
                  <a:extLst>
                    <a:ext uri="{9D8B030D-6E8A-4147-A177-3AD203B41FA5}">
                      <a16:colId xmlns="" xmlns:a16="http://schemas.microsoft.com/office/drawing/2014/main" val="958625034"/>
                    </a:ext>
                  </a:extLst>
                </a:gridCol>
                <a:gridCol w="1833343">
                  <a:extLst>
                    <a:ext uri="{9D8B030D-6E8A-4147-A177-3AD203B41FA5}">
                      <a16:colId xmlns="" xmlns:a16="http://schemas.microsoft.com/office/drawing/2014/main" val="3849331312"/>
                    </a:ext>
                  </a:extLst>
                </a:gridCol>
                <a:gridCol w="1833343">
                  <a:extLst>
                    <a:ext uri="{9D8B030D-6E8A-4147-A177-3AD203B41FA5}">
                      <a16:colId xmlns="" xmlns:a16="http://schemas.microsoft.com/office/drawing/2014/main" val="3768895704"/>
                    </a:ext>
                  </a:extLst>
                </a:gridCol>
              </a:tblGrid>
              <a:tr h="349404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Category</a:t>
                      </a:r>
                    </a:p>
                  </a:txBody>
                  <a:tcPr marL="45026" marR="45026" marT="45026" marB="4502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Driving side</a:t>
                      </a:r>
                    </a:p>
                  </a:txBody>
                  <a:tcPr marL="45026" marR="45026" marT="45026" marB="4502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Opposite side</a:t>
                      </a:r>
                    </a:p>
                  </a:txBody>
                  <a:tcPr marL="45026" marR="45026" marT="45026" marB="4502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Total</a:t>
                      </a:r>
                    </a:p>
                  </a:txBody>
                  <a:tcPr marL="45026" marR="45026" marT="45026" marB="4502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5435216"/>
                  </a:ext>
                </a:extLst>
              </a:tr>
              <a:tr h="34940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Vendor signs</a:t>
                      </a:r>
                    </a:p>
                    <a:p>
                      <a:pPr algn="ctr"/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供應商標誌</a:t>
                      </a:r>
                      <a:endParaRPr lang="en-US" sz="17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026" marR="45026" marT="45026" marB="4502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38 (42.7%)</a:t>
                      </a:r>
                    </a:p>
                  </a:txBody>
                  <a:tcPr marL="45026" marR="45026" marT="45026" marB="4502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 (40%)</a:t>
                      </a:r>
                    </a:p>
                  </a:txBody>
                  <a:tcPr marL="45026" marR="45026" marT="45026" marB="4502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64 (41.6%)</a:t>
                      </a:r>
                    </a:p>
                  </a:txBody>
                  <a:tcPr marL="45026" marR="45026" marT="45026" marB="4502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3889244"/>
                  </a:ext>
                </a:extLst>
              </a:tr>
              <a:tr h="34940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Billboards</a:t>
                      </a:r>
                    </a:p>
                    <a:p>
                      <a:pPr algn="ctr"/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廣告牌</a:t>
                      </a:r>
                      <a:endParaRPr lang="en-US" sz="17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026" marR="45026" marT="45026" marB="4502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 (29.3%)</a:t>
                      </a:r>
                    </a:p>
                  </a:txBody>
                  <a:tcPr marL="45026" marR="45026" marT="45026" marB="4502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 (36.9%)</a:t>
                      </a:r>
                    </a:p>
                  </a:txBody>
                  <a:tcPr marL="45026" marR="45026" marT="45026" marB="4502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 (32.5%)</a:t>
                      </a:r>
                    </a:p>
                  </a:txBody>
                  <a:tcPr marL="45026" marR="45026" marT="45026" marB="4502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4119080"/>
                  </a:ext>
                </a:extLst>
              </a:tr>
              <a:tr h="868106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Multiple directional signs</a:t>
                      </a:r>
                    </a:p>
                    <a:p>
                      <a:pPr algn="ctr"/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多個方向指牌</a:t>
                      </a:r>
                      <a:endParaRPr lang="en-US" sz="17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026" marR="45026" marT="45026" marB="4502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 (9%)</a:t>
                      </a:r>
                    </a:p>
                  </a:txBody>
                  <a:tcPr marL="45026" marR="45026" marT="45026" marB="4502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 (9.2%)</a:t>
                      </a:r>
                    </a:p>
                  </a:txBody>
                  <a:tcPr marL="45026" marR="45026" marT="45026" marB="4502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 (9.1%)</a:t>
                      </a:r>
                    </a:p>
                  </a:txBody>
                  <a:tcPr marL="45026" marR="45026" marT="45026" marB="4502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1738361"/>
                  </a:ext>
                </a:extLst>
              </a:tr>
              <a:tr h="868106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Single directional signs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單方向指牌</a:t>
                      </a:r>
                      <a:endParaRPr lang="en-US" alt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026" marR="45026" marT="45026" marB="4502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 (7.8%)</a:t>
                      </a:r>
                    </a:p>
                  </a:txBody>
                  <a:tcPr marL="45026" marR="45026" marT="45026" marB="4502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 (6.2%)</a:t>
                      </a:r>
                    </a:p>
                  </a:txBody>
                  <a:tcPr marL="45026" marR="45026" marT="45026" marB="4502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 (7.1%)</a:t>
                      </a:r>
                    </a:p>
                  </a:txBody>
                  <a:tcPr marL="45026" marR="45026" marT="45026" marB="4502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6356561"/>
                  </a:ext>
                </a:extLst>
              </a:tr>
              <a:tr h="608755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Movable display board</a:t>
                      </a:r>
                    </a:p>
                    <a:p>
                      <a:pPr algn="ctr"/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移動式展示板</a:t>
                      </a:r>
                      <a:endParaRPr lang="en-US" sz="17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026" marR="45026" marT="45026" marB="4502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 (7.8%)</a:t>
                      </a:r>
                    </a:p>
                  </a:txBody>
                  <a:tcPr marL="45026" marR="45026" marT="45026" marB="4502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 (4.6%)</a:t>
                      </a:r>
                    </a:p>
                  </a:txBody>
                  <a:tcPr marL="45026" marR="45026" marT="45026" marB="4502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 (6.5%)</a:t>
                      </a:r>
                    </a:p>
                  </a:txBody>
                  <a:tcPr marL="45026" marR="45026" marT="45026" marB="4502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081873"/>
                  </a:ext>
                </a:extLst>
              </a:tr>
              <a:tr h="608755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Gas price LED signs</a:t>
                      </a:r>
                    </a:p>
                    <a:p>
                      <a:pPr algn="ctr"/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汽油價格</a:t>
                      </a:r>
                      <a:r>
                        <a:rPr lang="en-US" altLang="zh-TW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LED</a:t>
                      </a:r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標誌</a:t>
                      </a:r>
                      <a:endParaRPr lang="en-US" sz="17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026" marR="45026" marT="45026" marB="4502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 (3.4%)</a:t>
                      </a:r>
                    </a:p>
                  </a:txBody>
                  <a:tcPr marL="45026" marR="45026" marT="45026" marB="4502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 (3.1%)</a:t>
                      </a:r>
                    </a:p>
                  </a:txBody>
                  <a:tcPr marL="45026" marR="45026" marT="45026" marB="4502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 (3.2%)</a:t>
                      </a:r>
                    </a:p>
                  </a:txBody>
                  <a:tcPr marL="45026" marR="45026" marT="45026" marB="4502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3905280"/>
                  </a:ext>
                </a:extLst>
              </a:tr>
              <a:tr h="34940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Total</a:t>
                      </a:r>
                    </a:p>
                  </a:txBody>
                  <a:tcPr marL="45026" marR="45026" marT="45026" marB="4502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89</a:t>
                      </a:r>
                    </a:p>
                  </a:txBody>
                  <a:tcPr marL="45026" marR="45026" marT="45026" marB="4502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65</a:t>
                      </a:r>
                    </a:p>
                  </a:txBody>
                  <a:tcPr marL="45026" marR="45026" marT="45026" marB="4502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154</a:t>
                      </a:r>
                    </a:p>
                  </a:txBody>
                  <a:tcPr marL="45026" marR="45026" marT="45026" marB="4502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98757122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="" xmlns:a16="http://schemas.microsoft.com/office/drawing/2014/main" id="{A3454B68-1D0F-4827-A138-44FFD945CF97}"/>
              </a:ext>
            </a:extLst>
          </p:cNvPr>
          <p:cNvSpPr/>
          <p:nvPr/>
        </p:nvSpPr>
        <p:spPr>
          <a:xfrm>
            <a:off x="5996423" y="710708"/>
            <a:ext cx="3360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六種廣告牌類別分佈於哪側</a:t>
            </a:r>
          </a:p>
        </p:txBody>
      </p:sp>
    </p:spTree>
    <p:extLst>
      <p:ext uri="{BB962C8B-B14F-4D97-AF65-F5344CB8AC3E}">
        <p14:creationId xmlns:p14="http://schemas.microsoft.com/office/powerpoint/2010/main" val="114967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32351" y="260472"/>
            <a:ext cx="6527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實驗路線中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標誌密度 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B8EC-8959-441E-ADB3-308DB1B5389D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7C40E981-8306-4196-B8B8-B6F7136E8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238" y="1304543"/>
            <a:ext cx="8455539" cy="272559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48222" y="4193784"/>
            <a:ext cx="871259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城市地區（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  = 124 m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SD  = 188 m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）的廣告標誌密度高於農村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地區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  = 302 m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SD  = 321 m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 19.8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 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&lt;0.001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廣告標牌的距離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駛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側（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  = 236 m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SD  = 302 m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）小於對側（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  = 598 m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SD  = 897 m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 15.75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  &lt;.001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</a:p>
        </p:txBody>
      </p:sp>
    </p:spTree>
    <p:extLst>
      <p:ext uri="{BB962C8B-B14F-4D97-AF65-F5344CB8AC3E}">
        <p14:creationId xmlns:p14="http://schemas.microsoft.com/office/powerpoint/2010/main" val="330905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038600" y="6527529"/>
            <a:ext cx="4114800" cy="3651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B8EC-8959-441E-ADB3-308DB1B5389D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75568" y="199775"/>
            <a:ext cx="3563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數據分析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2A48B0EC-190E-42CE-93B3-3691019F48D1}"/>
              </a:ext>
            </a:extLst>
          </p:cNvPr>
          <p:cNvSpPr/>
          <p:nvPr/>
        </p:nvSpPr>
        <p:spPr>
          <a:xfrm>
            <a:off x="1168430" y="1648693"/>
            <a:ext cx="8732028" cy="317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注視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點在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標示牌區域（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AOI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：關注區域）持續至少兩幀（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66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毫秒），則認為有注視該路標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僅持續一幀掃視標誌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AOI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的有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個（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3.91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％）被排除。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s-E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Costa et al. (2018a,b</a:t>
            </a:r>
            <a:r>
              <a:rPr lang="es-E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表明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66 </a:t>
            </a:r>
            <a:r>
              <a:rPr lang="en-US" altLang="zh-TW" sz="2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ms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的演示會導致路標識別的準確率達到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％。由於道路標誌的尺寸往往小於道路廣告標誌的數量，因此持續時間可能足以使駕駛員掌握廣告標誌的內容，因此排除這些數據可能導致重大事故損失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217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038600" y="6527529"/>
            <a:ext cx="4114800" cy="3651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B8EC-8959-441E-ADB3-308DB1B5389D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75568" y="199775"/>
            <a:ext cx="3563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2A48B0EC-190E-42CE-93B3-3691019F48D1}"/>
              </a:ext>
            </a:extLst>
          </p:cNvPr>
          <p:cNvSpPr/>
          <p:nvPr/>
        </p:nvSpPr>
        <p:spPr>
          <a:xfrm>
            <a:off x="397156" y="1509189"/>
            <a:ext cx="11193877" cy="397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TW" altLang="en-US" sz="2200" dirty="0">
                <a:solidFill>
                  <a:srgbClr val="2E2E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廣告標牌被注視的平均比率為</a:t>
            </a:r>
            <a:r>
              <a:rPr lang="en-US" altLang="zh-TW" sz="2200" dirty="0">
                <a:solidFill>
                  <a:srgbClr val="2E2E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0.24</a:t>
            </a:r>
            <a:r>
              <a:rPr lang="zh-TW" altLang="en-US" sz="2200" dirty="0">
                <a:solidFill>
                  <a:srgbClr val="2E2E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>
              <a:solidFill>
                <a:srgbClr val="2E2E2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種廣告牌類別的注視比率有顯著不同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2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˚</a:t>
            </a:r>
            <a:r>
              <a:rPr lang="en-US" altLang="zh-TW" sz="22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 6.47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2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 =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0.002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2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η </a:t>
            </a:r>
            <a:r>
              <a:rPr lang="en-US" altLang="zh-TW" sz="22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2 </a:t>
            </a:r>
            <a:r>
              <a:rPr lang="en-US" altLang="zh-TW" sz="22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 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 0.35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。六個類別的平均注視比例以降序排列，分別是：廣告牌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0.31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±0.14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），汽油價格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標誌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0.27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±0.17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），單向標誌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0.23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±0.08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），供應商標誌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0.23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±0.08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 ，多方向指標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0.16(±0.09)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，可移動顯示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0.12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±0.12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單個類別之間的成對比較顯示，廣告牌和供應商標誌（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 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 .02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），廣告牌和可移動顯示板（ 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 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&lt;.001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），供應商標誌和可移動顯示板（ 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 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 .001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）之間存在顯著差異。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側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標示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牌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被關注比率 （</a:t>
            </a:r>
            <a:r>
              <a:rPr lang="en-US" altLang="zh-TW" i="1" dirty="0"/>
              <a:t> M</a:t>
            </a:r>
            <a:r>
              <a:rPr lang="en-US" altLang="zh-TW" dirty="0"/>
              <a:t> = 0.27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），明顯高於另一側（</a:t>
            </a:r>
            <a:r>
              <a:rPr lang="en-US" altLang="zh-TW" i="1" dirty="0"/>
              <a:t> M</a:t>
            </a:r>
            <a:r>
              <a:rPr lang="en-US" altLang="zh-TW" dirty="0"/>
              <a:t> = 0.21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el-GR" altLang="zh-TW" dirty="0"/>
              <a:t> : χ</a:t>
            </a:r>
            <a:r>
              <a:rPr lang="el-GR" altLang="zh-TW" baseline="30000" dirty="0"/>
              <a:t>2</a:t>
            </a:r>
            <a:r>
              <a:rPr lang="el-GR" altLang="zh-TW" dirty="0"/>
              <a:t> = 8.71, </a:t>
            </a:r>
            <a:r>
              <a:rPr lang="el-GR" altLang="zh-TW" i="1" dirty="0"/>
              <a:t>p</a:t>
            </a:r>
            <a:r>
              <a:rPr lang="el-GR" altLang="zh-TW" dirty="0"/>
              <a:t> = .003, ϕ = 0.41.</a:t>
            </a:r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685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038600" y="6527529"/>
            <a:ext cx="4114800" cy="3651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B8EC-8959-441E-ADB3-308DB1B5389D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75568" y="199775"/>
            <a:ext cx="3563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="" xmlns:a16="http://schemas.microsoft.com/office/drawing/2014/main" id="{FE487583-88EC-47F3-881A-158D1294B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039951"/>
              </p:ext>
            </p:extLst>
          </p:nvPr>
        </p:nvGraphicFramePr>
        <p:xfrm>
          <a:off x="892282" y="1758196"/>
          <a:ext cx="9715250" cy="3938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9585">
                  <a:extLst>
                    <a:ext uri="{9D8B030D-6E8A-4147-A177-3AD203B41FA5}">
                      <a16:colId xmlns="" xmlns:a16="http://schemas.microsoft.com/office/drawing/2014/main" val="2313242648"/>
                    </a:ext>
                  </a:extLst>
                </a:gridCol>
                <a:gridCol w="2130640">
                  <a:extLst>
                    <a:ext uri="{9D8B030D-6E8A-4147-A177-3AD203B41FA5}">
                      <a16:colId xmlns="" xmlns:a16="http://schemas.microsoft.com/office/drawing/2014/main" val="2568585968"/>
                    </a:ext>
                  </a:extLst>
                </a:gridCol>
                <a:gridCol w="2192785">
                  <a:extLst>
                    <a:ext uri="{9D8B030D-6E8A-4147-A177-3AD203B41FA5}">
                      <a16:colId xmlns="" xmlns:a16="http://schemas.microsoft.com/office/drawing/2014/main" val="3629926366"/>
                    </a:ext>
                  </a:extLst>
                </a:gridCol>
                <a:gridCol w="1065320">
                  <a:extLst>
                    <a:ext uri="{9D8B030D-6E8A-4147-A177-3AD203B41FA5}">
                      <a16:colId xmlns="" xmlns:a16="http://schemas.microsoft.com/office/drawing/2014/main" val="463216296"/>
                    </a:ext>
                  </a:extLst>
                </a:gridCol>
                <a:gridCol w="1166920">
                  <a:extLst>
                    <a:ext uri="{9D8B030D-6E8A-4147-A177-3AD203B41FA5}">
                      <a16:colId xmlns="" xmlns:a16="http://schemas.microsoft.com/office/drawing/2014/main" val="4206502390"/>
                    </a:ext>
                  </a:extLst>
                </a:gridCol>
              </a:tblGrid>
              <a:tr h="318150">
                <a:tc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>
                          <a:effectLst/>
                        </a:rPr>
                        <a:t>固定標誌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>
                          <a:effectLst/>
                        </a:rPr>
                        <a:t>非固定標誌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el-GR" sz="2000" b="1" i="1" dirty="0">
                          <a:effectLst/>
                        </a:rPr>
                        <a:t>χ </a:t>
                      </a:r>
                      <a:r>
                        <a:rPr lang="el-GR" sz="2000" b="1" i="1" baseline="30000" dirty="0">
                          <a:effectLst/>
                        </a:rPr>
                        <a:t>2</a:t>
                      </a:r>
                      <a:endParaRPr lang="el-GR" sz="20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effectLst/>
                        </a:rPr>
                        <a:t>p</a:t>
                      </a:r>
                      <a:endParaRPr lang="en-US" sz="2000" b="1" dirty="0">
                        <a:effectLst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="" xmlns:a16="http://schemas.microsoft.com/office/drawing/2014/main" val="1703555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>
                          <a:effectLst/>
                        </a:rPr>
                        <a:t>離路間距（厘米）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dirty="0">
                          <a:effectLst/>
                        </a:rPr>
                        <a:t>270.02</a:t>
                      </a:r>
                      <a:r>
                        <a:rPr lang="zh-TW" altLang="en-US" sz="2000" dirty="0">
                          <a:effectLst/>
                        </a:rPr>
                        <a:t>（</a:t>
                      </a:r>
                      <a:r>
                        <a:rPr lang="en-US" altLang="zh-TW" sz="2000" dirty="0">
                          <a:effectLst/>
                        </a:rPr>
                        <a:t>144.77</a:t>
                      </a:r>
                      <a:r>
                        <a:rPr lang="zh-TW" altLang="en-US" sz="2000" dirty="0">
                          <a:effectLst/>
                        </a:rPr>
                        <a:t>）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>
                          <a:effectLst/>
                        </a:rPr>
                        <a:t>293.28</a:t>
                      </a:r>
                      <a:r>
                        <a:rPr lang="zh-TW" altLang="en-US" sz="2000">
                          <a:effectLst/>
                        </a:rPr>
                        <a:t>（</a:t>
                      </a:r>
                      <a:r>
                        <a:rPr lang="en-US" altLang="zh-TW" sz="2000">
                          <a:effectLst/>
                        </a:rPr>
                        <a:t>169.83</a:t>
                      </a:r>
                      <a:r>
                        <a:rPr lang="zh-TW" altLang="en-US" sz="2000">
                          <a:effectLst/>
                        </a:rPr>
                        <a:t>）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>
                          <a:effectLst/>
                        </a:rPr>
                        <a:t>14.38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>
                          <a:effectLst/>
                        </a:rPr>
                        <a:t>&lt;.001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="" xmlns:a16="http://schemas.microsoft.com/office/drawing/2014/main" val="83436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>
                          <a:effectLst/>
                        </a:rPr>
                        <a:t>寬（厘米）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>
                          <a:effectLst/>
                        </a:rPr>
                        <a:t>124.54</a:t>
                      </a:r>
                      <a:r>
                        <a:rPr lang="zh-TW" altLang="en-US" sz="2000">
                          <a:effectLst/>
                        </a:rPr>
                        <a:t>（</a:t>
                      </a:r>
                      <a:r>
                        <a:rPr lang="en-US" altLang="zh-TW" sz="2000">
                          <a:effectLst/>
                        </a:rPr>
                        <a:t>60.60</a:t>
                      </a:r>
                      <a:r>
                        <a:rPr lang="zh-TW" altLang="en-US" sz="2000">
                          <a:effectLst/>
                        </a:rPr>
                        <a:t>）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dirty="0">
                          <a:effectLst/>
                        </a:rPr>
                        <a:t>105.72</a:t>
                      </a:r>
                      <a:r>
                        <a:rPr lang="zh-TW" altLang="en-US" sz="2000" dirty="0">
                          <a:effectLst/>
                        </a:rPr>
                        <a:t>（</a:t>
                      </a:r>
                      <a:r>
                        <a:rPr lang="en-US" altLang="zh-TW" sz="2000" dirty="0">
                          <a:effectLst/>
                        </a:rPr>
                        <a:t>66.09</a:t>
                      </a:r>
                      <a:r>
                        <a:rPr lang="zh-TW" altLang="en-US" sz="2000" dirty="0">
                          <a:effectLst/>
                        </a:rPr>
                        <a:t>）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>
                          <a:effectLst/>
                        </a:rPr>
                        <a:t>11.34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>
                          <a:effectLst/>
                        </a:rPr>
                        <a:t> </a:t>
                      </a:r>
                      <a:r>
                        <a:rPr lang="en-US" altLang="zh-TW" sz="2000" b="1" dirty="0">
                          <a:effectLst/>
                        </a:rPr>
                        <a:t>= .001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="" xmlns:a16="http://schemas.microsoft.com/office/drawing/2014/main" val="2652959163"/>
                  </a:ext>
                </a:extLst>
              </a:tr>
              <a:tr h="43364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 smtClean="0">
                          <a:effectLst/>
                        </a:rPr>
                        <a:t>高</a:t>
                      </a:r>
                      <a:r>
                        <a:rPr lang="zh-TW" altLang="en-US" sz="2000" b="1" dirty="0">
                          <a:effectLst/>
                        </a:rPr>
                        <a:t>（厘米）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>
                          <a:effectLst/>
                        </a:rPr>
                        <a:t>123.39</a:t>
                      </a:r>
                      <a:r>
                        <a:rPr lang="zh-TW" altLang="en-US" sz="2000">
                          <a:effectLst/>
                        </a:rPr>
                        <a:t>（</a:t>
                      </a:r>
                      <a:r>
                        <a:rPr lang="en-US" altLang="zh-TW" sz="2000">
                          <a:effectLst/>
                        </a:rPr>
                        <a:t>88.61</a:t>
                      </a:r>
                      <a:r>
                        <a:rPr lang="zh-TW" altLang="en-US" sz="2000">
                          <a:effectLst/>
                        </a:rPr>
                        <a:t>）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dirty="0">
                          <a:effectLst/>
                        </a:rPr>
                        <a:t>100.17</a:t>
                      </a:r>
                      <a:r>
                        <a:rPr lang="zh-TW" altLang="en-US" sz="2000" dirty="0">
                          <a:effectLst/>
                        </a:rPr>
                        <a:t>（</a:t>
                      </a:r>
                      <a:r>
                        <a:rPr lang="en-US" altLang="zh-TW" sz="2000" dirty="0">
                          <a:effectLst/>
                        </a:rPr>
                        <a:t>82.77</a:t>
                      </a:r>
                      <a:r>
                        <a:rPr lang="zh-TW" altLang="en-US" sz="2000" dirty="0">
                          <a:effectLst/>
                        </a:rPr>
                        <a:t>）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dirty="0">
                          <a:effectLst/>
                        </a:rPr>
                        <a:t>3.19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effectLst/>
                        </a:rPr>
                        <a:t>ns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="" xmlns:a16="http://schemas.microsoft.com/office/drawing/2014/main" val="3938493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>
                          <a:effectLst/>
                        </a:rPr>
                        <a:t>面積（</a:t>
                      </a:r>
                      <a:r>
                        <a:rPr lang="en-US" sz="2000" b="1" dirty="0">
                          <a:effectLst/>
                        </a:rPr>
                        <a:t>m </a:t>
                      </a:r>
                      <a:r>
                        <a:rPr lang="en-US" sz="2000" b="1" baseline="30000" dirty="0">
                          <a:effectLst/>
                        </a:rPr>
                        <a:t>2</a:t>
                      </a:r>
                      <a:r>
                        <a:rPr lang="en-US" sz="2000" b="1" dirty="0">
                          <a:effectLst/>
                        </a:rPr>
                        <a:t>）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>
                          <a:effectLst/>
                        </a:rPr>
                        <a:t>1.77</a:t>
                      </a:r>
                      <a:r>
                        <a:rPr lang="zh-TW" altLang="en-US" sz="2000">
                          <a:effectLst/>
                        </a:rPr>
                        <a:t>（</a:t>
                      </a:r>
                      <a:r>
                        <a:rPr lang="en-US" altLang="zh-TW" sz="2000">
                          <a:effectLst/>
                        </a:rPr>
                        <a:t>1.55</a:t>
                      </a:r>
                      <a:r>
                        <a:rPr lang="zh-TW" altLang="en-US" sz="2000">
                          <a:effectLst/>
                        </a:rPr>
                        <a:t>）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>
                          <a:effectLst/>
                        </a:rPr>
                        <a:t>1.31</a:t>
                      </a:r>
                      <a:r>
                        <a:rPr lang="zh-TW" altLang="en-US" sz="2000">
                          <a:effectLst/>
                        </a:rPr>
                        <a:t>（</a:t>
                      </a:r>
                      <a:r>
                        <a:rPr lang="en-US" altLang="zh-TW" sz="2000">
                          <a:effectLst/>
                        </a:rPr>
                        <a:t>1.42</a:t>
                      </a:r>
                      <a:r>
                        <a:rPr lang="zh-TW" altLang="en-US" sz="2000">
                          <a:effectLst/>
                        </a:rPr>
                        <a:t>）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dirty="0">
                          <a:effectLst/>
                        </a:rPr>
                        <a:t>.37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effectLst/>
                        </a:rPr>
                        <a:t>ns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="" xmlns:a16="http://schemas.microsoft.com/office/drawing/2014/main" val="2903891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 smtClean="0">
                          <a:effectLst/>
                        </a:rPr>
                        <a:t>字體≥</a:t>
                      </a:r>
                      <a:r>
                        <a:rPr lang="en-US" altLang="zh-TW" sz="2000" b="1" dirty="0">
                          <a:effectLst/>
                        </a:rPr>
                        <a:t>20</a:t>
                      </a:r>
                      <a:r>
                        <a:rPr lang="zh-TW" altLang="en-US" sz="2000" b="1" dirty="0">
                          <a:effectLst/>
                        </a:rPr>
                        <a:t>厘米（＃）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>
                          <a:effectLst/>
                        </a:rPr>
                        <a:t>3.15</a:t>
                      </a:r>
                      <a:r>
                        <a:rPr lang="zh-TW" altLang="en-US" sz="2000">
                          <a:effectLst/>
                        </a:rPr>
                        <a:t>（</a:t>
                      </a:r>
                      <a:r>
                        <a:rPr lang="en-US" altLang="zh-TW" sz="2000">
                          <a:effectLst/>
                        </a:rPr>
                        <a:t>5.34</a:t>
                      </a:r>
                      <a:r>
                        <a:rPr lang="zh-TW" altLang="en-US" sz="2000">
                          <a:effectLst/>
                        </a:rPr>
                        <a:t>）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>
                          <a:effectLst/>
                        </a:rPr>
                        <a:t>2.30</a:t>
                      </a:r>
                      <a:r>
                        <a:rPr lang="zh-TW" altLang="en-US" sz="2000">
                          <a:effectLst/>
                        </a:rPr>
                        <a:t>（</a:t>
                      </a:r>
                      <a:r>
                        <a:rPr lang="en-US" altLang="zh-TW" sz="2000">
                          <a:effectLst/>
                        </a:rPr>
                        <a:t>4.78</a:t>
                      </a:r>
                      <a:r>
                        <a:rPr lang="zh-TW" altLang="en-US" sz="2000">
                          <a:effectLst/>
                        </a:rPr>
                        <a:t>）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dirty="0">
                          <a:effectLst/>
                        </a:rPr>
                        <a:t>4.90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effectLst/>
                        </a:rPr>
                        <a:t> </a:t>
                      </a:r>
                      <a:r>
                        <a:rPr lang="en-US" altLang="zh-TW" sz="2000" b="0" dirty="0">
                          <a:effectLst/>
                        </a:rPr>
                        <a:t>= .02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="" xmlns:a16="http://schemas.microsoft.com/office/drawing/2014/main" val="2511671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 smtClean="0">
                          <a:effectLst/>
                        </a:rPr>
                        <a:t>字體</a:t>
                      </a:r>
                      <a:r>
                        <a:rPr lang="en-US" altLang="zh-TW" sz="2000" b="1" dirty="0" smtClean="0">
                          <a:effectLst/>
                        </a:rPr>
                        <a:t>&gt; </a:t>
                      </a:r>
                      <a:r>
                        <a:rPr lang="en-US" altLang="zh-TW" sz="2000" b="1" dirty="0">
                          <a:effectLst/>
                        </a:rPr>
                        <a:t>10</a:t>
                      </a:r>
                      <a:r>
                        <a:rPr lang="zh-TW" altLang="en-US" sz="2000" b="1" dirty="0">
                          <a:effectLst/>
                        </a:rPr>
                        <a:t>厘米和</a:t>
                      </a:r>
                      <a:r>
                        <a:rPr lang="en-US" altLang="zh-TW" sz="2000" b="1" dirty="0">
                          <a:effectLst/>
                        </a:rPr>
                        <a:t>&lt;20</a:t>
                      </a:r>
                      <a:r>
                        <a:rPr lang="zh-TW" altLang="en-US" sz="2000" b="1" dirty="0">
                          <a:effectLst/>
                        </a:rPr>
                        <a:t>厘米（＃）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>
                          <a:effectLst/>
                        </a:rPr>
                        <a:t>13.62</a:t>
                      </a:r>
                      <a:r>
                        <a:rPr lang="zh-TW" altLang="en-US" sz="2000">
                          <a:effectLst/>
                        </a:rPr>
                        <a:t>（</a:t>
                      </a:r>
                      <a:r>
                        <a:rPr lang="en-US" altLang="zh-TW" sz="2000">
                          <a:effectLst/>
                        </a:rPr>
                        <a:t>22.69</a:t>
                      </a:r>
                      <a:r>
                        <a:rPr lang="zh-TW" altLang="en-US" sz="2000">
                          <a:effectLst/>
                        </a:rPr>
                        <a:t>）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>
                          <a:effectLst/>
                        </a:rPr>
                        <a:t>9.55</a:t>
                      </a:r>
                      <a:r>
                        <a:rPr lang="zh-TW" altLang="en-US" sz="2000">
                          <a:effectLst/>
                        </a:rPr>
                        <a:t>（</a:t>
                      </a:r>
                      <a:r>
                        <a:rPr lang="en-US" altLang="zh-TW" sz="2000">
                          <a:effectLst/>
                        </a:rPr>
                        <a:t>16.91</a:t>
                      </a:r>
                      <a:r>
                        <a:rPr lang="zh-TW" altLang="en-US" sz="2000">
                          <a:effectLst/>
                        </a:rPr>
                        <a:t>）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>
                          <a:effectLst/>
                        </a:rPr>
                        <a:t>6.82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effectLst/>
                        </a:rPr>
                        <a:t> </a:t>
                      </a:r>
                      <a:r>
                        <a:rPr lang="en-US" altLang="zh-TW" sz="2000" b="1" dirty="0">
                          <a:effectLst/>
                        </a:rPr>
                        <a:t>= .009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="" xmlns:a16="http://schemas.microsoft.com/office/drawing/2014/main" val="739077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 smtClean="0">
                          <a:effectLst/>
                        </a:rPr>
                        <a:t>字體≤</a:t>
                      </a:r>
                      <a:r>
                        <a:rPr lang="en-US" altLang="zh-TW" sz="2000" b="1" dirty="0">
                          <a:effectLst/>
                        </a:rPr>
                        <a:t>10</a:t>
                      </a:r>
                      <a:r>
                        <a:rPr lang="zh-TW" altLang="en-US" sz="2000" b="1" dirty="0">
                          <a:effectLst/>
                        </a:rPr>
                        <a:t>厘米（＃）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>
                          <a:effectLst/>
                        </a:rPr>
                        <a:t>34.82</a:t>
                      </a:r>
                      <a:r>
                        <a:rPr lang="zh-TW" altLang="en-US" sz="2000">
                          <a:effectLst/>
                        </a:rPr>
                        <a:t>（</a:t>
                      </a:r>
                      <a:r>
                        <a:rPr lang="en-US" altLang="zh-TW" sz="2000">
                          <a:effectLst/>
                        </a:rPr>
                        <a:t>46.41</a:t>
                      </a:r>
                      <a:r>
                        <a:rPr lang="zh-TW" altLang="en-US" sz="2000">
                          <a:effectLst/>
                        </a:rPr>
                        <a:t>）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>
                          <a:effectLst/>
                        </a:rPr>
                        <a:t>43.23</a:t>
                      </a:r>
                      <a:r>
                        <a:rPr lang="zh-TW" altLang="en-US" sz="2000">
                          <a:effectLst/>
                        </a:rPr>
                        <a:t>（</a:t>
                      </a:r>
                      <a:r>
                        <a:rPr lang="en-US" altLang="zh-TW" sz="2000">
                          <a:effectLst/>
                        </a:rPr>
                        <a:t>37.35</a:t>
                      </a:r>
                      <a:r>
                        <a:rPr lang="zh-TW" altLang="en-US" sz="2000">
                          <a:effectLst/>
                        </a:rPr>
                        <a:t>）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>
                          <a:effectLst/>
                        </a:rPr>
                        <a:t>5.99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effectLst/>
                        </a:rPr>
                        <a:t> </a:t>
                      </a:r>
                      <a:r>
                        <a:rPr lang="en-US" altLang="zh-TW" sz="2000" dirty="0">
                          <a:effectLst/>
                        </a:rPr>
                        <a:t>= .01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="" xmlns:a16="http://schemas.microsoft.com/office/drawing/2014/main" val="125788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 smtClean="0">
                          <a:effectLst/>
                        </a:rPr>
                        <a:t>字體總數</a:t>
                      </a:r>
                      <a:r>
                        <a:rPr lang="zh-TW" altLang="en-US" sz="2000" b="1" dirty="0">
                          <a:effectLst/>
                        </a:rPr>
                        <a:t>（＃）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>
                          <a:effectLst/>
                        </a:rPr>
                        <a:t>51.37</a:t>
                      </a:r>
                      <a:r>
                        <a:rPr lang="zh-TW" altLang="en-US" sz="2000">
                          <a:effectLst/>
                        </a:rPr>
                        <a:t>（</a:t>
                      </a:r>
                      <a:r>
                        <a:rPr lang="en-US" altLang="zh-TW" sz="2000">
                          <a:effectLst/>
                        </a:rPr>
                        <a:t>47.95</a:t>
                      </a:r>
                      <a:r>
                        <a:rPr lang="zh-TW" altLang="en-US" sz="2000">
                          <a:effectLst/>
                        </a:rPr>
                        <a:t>）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dirty="0">
                          <a:effectLst/>
                        </a:rPr>
                        <a:t>55.09</a:t>
                      </a:r>
                      <a:r>
                        <a:rPr lang="zh-TW" altLang="en-US" sz="2000" dirty="0">
                          <a:effectLst/>
                        </a:rPr>
                        <a:t>（</a:t>
                      </a:r>
                      <a:r>
                        <a:rPr lang="en-US" altLang="zh-TW" sz="2000" dirty="0">
                          <a:effectLst/>
                        </a:rPr>
                        <a:t>39.80</a:t>
                      </a:r>
                      <a:r>
                        <a:rPr lang="zh-TW" altLang="en-US" sz="2000" dirty="0">
                          <a:effectLst/>
                        </a:rPr>
                        <a:t>）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>
                          <a:effectLst/>
                        </a:rPr>
                        <a:t>3.21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effectLst/>
                        </a:rPr>
                        <a:t> </a:t>
                      </a:r>
                      <a:r>
                        <a:rPr lang="en-US" altLang="zh-TW" sz="2000" dirty="0">
                          <a:effectLst/>
                        </a:rPr>
                        <a:t>= .01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="" xmlns:a16="http://schemas.microsoft.com/office/drawing/2014/main" val="3616370592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="" xmlns:a16="http://schemas.microsoft.com/office/drawing/2014/main" id="{E9D1EF1F-26FE-4918-95F2-73ADA6907643}"/>
              </a:ext>
            </a:extLst>
          </p:cNvPr>
          <p:cNvSpPr/>
          <p:nvPr/>
        </p:nvSpPr>
        <p:spPr>
          <a:xfrm>
            <a:off x="2661283" y="1081088"/>
            <a:ext cx="723917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。描述性統計數據（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SD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）和二進制邏輯回歸分析的結果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用於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廣告標誌的大小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固定和未固定標誌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之間的文字差異。</a:t>
            </a:r>
          </a:p>
        </p:txBody>
      </p:sp>
    </p:spTree>
    <p:extLst>
      <p:ext uri="{BB962C8B-B14F-4D97-AF65-F5344CB8AC3E}">
        <p14:creationId xmlns:p14="http://schemas.microsoft.com/office/powerpoint/2010/main" val="360283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038600" y="6527529"/>
            <a:ext cx="4114800" cy="3651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9947592" y="6400755"/>
            <a:ext cx="1312025" cy="365125"/>
          </a:xfrm>
        </p:spPr>
        <p:txBody>
          <a:bodyPr/>
          <a:lstStyle/>
          <a:p>
            <a:fld id="{044FB8EC-8959-441E-ADB3-308DB1B5389D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75568" y="199775"/>
            <a:ext cx="7477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/>
              <a:t>3.2</a:t>
            </a:r>
            <a:r>
              <a:rPr lang="en-US" altLang="zh-TW" sz="4000" dirty="0"/>
              <a:t>Fixation </a:t>
            </a:r>
            <a:r>
              <a:rPr lang="en-US" altLang="zh-TW" sz="4000" dirty="0" smtClean="0"/>
              <a:t>duration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注視時間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dirty="0"/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2A48B0EC-190E-42CE-93B3-3691019F48D1}"/>
              </a:ext>
            </a:extLst>
          </p:cNvPr>
          <p:cNvSpPr/>
          <p:nvPr/>
        </p:nvSpPr>
        <p:spPr>
          <a:xfrm>
            <a:off x="357658" y="1273603"/>
            <a:ext cx="11193877" cy="477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分佈高度不對稱且正偏，峰度為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4.63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，不對稱度為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2.09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Shapiro-Wilk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常態分配檢定</a:t>
            </a:r>
          </a:p>
          <a:p>
            <a:pPr>
              <a:lnSpc>
                <a:spcPct val="130000"/>
              </a:lnSpc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檢驗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顯著（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  &lt;.001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），表明分佈不正常。眾數為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99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毫秒，中位數 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297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毫秒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廣告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標語類別對注視持續時間的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影響不顯著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2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Kruskal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-Wallis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單因子多樣本中位數差異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檢定（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  &lt;.45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類別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注視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中位數為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dirty="0"/>
              <a:t>330ms </a:t>
            </a:r>
            <a:r>
              <a:rPr lang="zh-TW" altLang="en-US" sz="2400" dirty="0"/>
              <a:t>（</a:t>
            </a:r>
            <a:r>
              <a:rPr lang="en-US" altLang="zh-TW" sz="2400" dirty="0"/>
              <a:t>SD = 502</a:t>
            </a:r>
            <a:r>
              <a:rPr lang="zh-TW" altLang="en-US" sz="2400" dirty="0"/>
              <a:t>），</a:t>
            </a:r>
            <a:endParaRPr lang="en-US" altLang="zh-TW" sz="24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廣告牌 </a:t>
            </a:r>
            <a:r>
              <a:rPr lang="en-US" altLang="zh-TW" sz="2400" dirty="0" smtClean="0"/>
              <a:t>264</a:t>
            </a:r>
            <a:r>
              <a:rPr lang="en-US" altLang="zh-TW" sz="2400" dirty="0"/>
              <a:t> </a:t>
            </a:r>
            <a:r>
              <a:rPr lang="en-US" altLang="zh-TW" sz="2400" dirty="0" err="1"/>
              <a:t>ms</a:t>
            </a:r>
            <a:r>
              <a:rPr lang="en-US" altLang="zh-TW" sz="2400" dirty="0"/>
              <a:t> (</a:t>
            </a:r>
            <a:r>
              <a:rPr lang="en-US" altLang="zh-TW" sz="2400" i="1" dirty="0"/>
              <a:t>SD =</a:t>
            </a:r>
            <a:r>
              <a:rPr lang="en-US" altLang="zh-TW" sz="2400" dirty="0"/>
              <a:t> 414)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供應商標誌</a:t>
            </a:r>
            <a:r>
              <a:rPr lang="en-US" altLang="zh-TW" sz="2400" dirty="0"/>
              <a:t>264 </a:t>
            </a:r>
            <a:r>
              <a:rPr lang="en-US" altLang="zh-TW" sz="2400" dirty="0" err="1"/>
              <a:t>ms</a:t>
            </a:r>
            <a:r>
              <a:rPr lang="zh-TW" altLang="en-US" sz="2400" dirty="0"/>
              <a:t>（</a:t>
            </a:r>
            <a:r>
              <a:rPr lang="en-US" altLang="zh-TW" sz="2400" dirty="0"/>
              <a:t>SD = 102</a:t>
            </a:r>
            <a:r>
              <a:rPr lang="zh-TW" altLang="en-US" sz="2400" dirty="0"/>
              <a:t>）</a:t>
            </a:r>
            <a:endParaRPr lang="en-US" altLang="zh-TW" sz="24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汽油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價格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標誌，</a:t>
            </a:r>
            <a:r>
              <a:rPr lang="en-US" altLang="zh-TW" sz="2400" dirty="0"/>
              <a:t> 231 </a:t>
            </a:r>
            <a:r>
              <a:rPr lang="en-US" altLang="zh-TW" sz="2400" dirty="0" err="1"/>
              <a:t>ms</a:t>
            </a:r>
            <a:r>
              <a:rPr lang="en-US" altLang="zh-TW" sz="2400" dirty="0"/>
              <a:t> (</a:t>
            </a:r>
            <a:r>
              <a:rPr lang="en-US" altLang="zh-TW" sz="2400" i="1" dirty="0"/>
              <a:t>SD =</a:t>
            </a:r>
            <a:r>
              <a:rPr lang="en-US" altLang="zh-TW" sz="2400" dirty="0"/>
              <a:t> 414)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對於移動式標牌為</a:t>
            </a:r>
            <a:r>
              <a:rPr lang="en-US" altLang="zh-TW" sz="2400" dirty="0"/>
              <a:t>297 </a:t>
            </a:r>
            <a:r>
              <a:rPr lang="en-US" altLang="zh-TW" sz="2400" dirty="0" err="1"/>
              <a:t>ms</a:t>
            </a:r>
            <a:r>
              <a:rPr lang="zh-TW" altLang="en-US" sz="2400" dirty="0"/>
              <a:t>（</a:t>
            </a:r>
            <a:r>
              <a:rPr lang="en-US" altLang="zh-TW" sz="2400" dirty="0"/>
              <a:t>SD = 357</a:t>
            </a:r>
            <a:r>
              <a:rPr lang="zh-TW" altLang="en-US" sz="2400" dirty="0"/>
              <a:t>），</a:t>
            </a:r>
            <a:endParaRPr lang="en-US" altLang="zh-TW" sz="24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對於單、多個方向指示符為</a:t>
            </a:r>
            <a:r>
              <a:rPr lang="en-US" altLang="zh-TW" sz="2400" dirty="0"/>
              <a:t>280 </a:t>
            </a:r>
            <a:r>
              <a:rPr lang="en-US" altLang="zh-TW" sz="2400" dirty="0" err="1"/>
              <a:t>ms</a:t>
            </a:r>
            <a:r>
              <a:rPr lang="zh-TW" altLang="en-US" sz="2400" dirty="0"/>
              <a:t>（</a:t>
            </a:r>
            <a:r>
              <a:rPr lang="en-US" altLang="zh-TW" sz="2400" dirty="0"/>
              <a:t>SD = 338</a:t>
            </a:r>
            <a:r>
              <a:rPr lang="zh-TW" altLang="en-US" sz="2400" dirty="0"/>
              <a:t>）。</a:t>
            </a:r>
            <a:endParaRPr lang="en-US" altLang="zh-TW" sz="2400" dirty="0"/>
          </a:p>
        </p:txBody>
      </p:sp>
      <p:sp>
        <p:nvSpPr>
          <p:cNvPr id="2" name="矩形 1"/>
          <p:cNvSpPr/>
          <p:nvPr/>
        </p:nvSpPr>
        <p:spPr>
          <a:xfrm>
            <a:off x="7997856" y="5583616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5</a:t>
            </a:r>
            <a:r>
              <a:rPr lang="zh-TW" altLang="en-US" dirty="0"/>
              <a:t>。所有廣告標誌類別</a:t>
            </a:r>
            <a:r>
              <a:rPr lang="zh-TW" altLang="en-US" dirty="0" smtClean="0"/>
              <a:t>的</a:t>
            </a:r>
            <a:endParaRPr lang="en-US" altLang="zh-TW" dirty="0" smtClean="0"/>
          </a:p>
          <a:p>
            <a:r>
              <a:rPr lang="zh-TW" altLang="en-US" dirty="0" smtClean="0"/>
              <a:t>固定</a:t>
            </a:r>
            <a:r>
              <a:rPr lang="zh-TW" altLang="en-US" dirty="0"/>
              <a:t>持續時間的密度直方圖</a:t>
            </a:r>
          </a:p>
        </p:txBody>
      </p:sp>
      <p:pic>
        <p:nvPicPr>
          <p:cNvPr id="2050" name="Picture 2" descr="圖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451" y="2916487"/>
            <a:ext cx="360997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66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038600" y="6527529"/>
            <a:ext cx="4114800" cy="3651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B8EC-8959-441E-ADB3-308DB1B5389D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62446" y="243390"/>
            <a:ext cx="759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/>
              <a:t>3.2</a:t>
            </a:r>
            <a:r>
              <a:rPr lang="en-US" altLang="zh-TW" sz="4000" dirty="0"/>
              <a:t>Fixation </a:t>
            </a:r>
            <a:r>
              <a:rPr lang="en-US" altLang="zh-TW" sz="4000" dirty="0" smtClean="0"/>
              <a:t>duration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注視時間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2A48B0EC-190E-42CE-93B3-3691019F48D1}"/>
              </a:ext>
            </a:extLst>
          </p:cNvPr>
          <p:cNvSpPr/>
          <p:nvPr/>
        </p:nvSpPr>
        <p:spPr>
          <a:xfrm>
            <a:off x="562446" y="2193710"/>
            <a:ext cx="121301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測試城市和鄉村環境中註視點之間的差異，並且差異顯著（</a:t>
            </a:r>
            <a:r>
              <a:rPr lang="en-US" altLang="zh-TW" sz="2000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 = 17318</a:t>
            </a:r>
            <a:r>
              <a:rPr lang="zh-TW" altLang="en-US" sz="2000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000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  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 .03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2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農村地區的標牌注視時間（</a:t>
            </a:r>
            <a:r>
              <a:rPr lang="en-US" altLang="zh-TW" sz="2000" i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Mdn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  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 363 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ms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）明顯高於城市地區（</a:t>
            </a:r>
            <a:r>
              <a:rPr lang="en-US" altLang="zh-TW" sz="2000" i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Mdn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  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 264 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ms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標牌所處的路側在調節注視持續時間方面並不重要（</a:t>
            </a:r>
            <a:r>
              <a:rPr lang="en-US" altLang="zh-TW" sz="2000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  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 .37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346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B8EC-8959-441E-ADB3-308DB1B5389D}" type="slidenum">
              <a:rPr lang="zh-TW" altLang="en-US" smtClean="0"/>
              <a:t>18</a:t>
            </a:fld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762920" y="394772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了六個獲得最長注視時間（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2 s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）的廣告標牌。他們的設計主要是結構化的，帶有大量單詞，而且它們的尺寸往往很大。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94" y="154757"/>
            <a:ext cx="488632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2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038600" y="6527529"/>
            <a:ext cx="4114800" cy="3651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B8EC-8959-441E-ADB3-308DB1B5389D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75567" y="199775"/>
            <a:ext cx="7195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/>
              <a:t>3.3Fixation distance</a:t>
            </a:r>
            <a:r>
              <a:rPr lang="zh-TW" altLang="en-US" sz="4000" dirty="0" smtClean="0"/>
              <a:t> 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注視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距離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2A48B0EC-190E-42CE-93B3-3691019F48D1}"/>
              </a:ext>
            </a:extLst>
          </p:cNvPr>
          <p:cNvSpPr/>
          <p:nvPr/>
        </p:nvSpPr>
        <p:spPr>
          <a:xfrm>
            <a:off x="499061" y="1462847"/>
            <a:ext cx="11193877" cy="2773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分佈強烈正偏，峰度為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4.29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，不對稱度為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1.46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Shapiro-Wilk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正態性檢驗顯著（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 &lt;.001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），表明分佈不正常。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中位距離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58.10 m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TW" sz="22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Kruskal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-Wallis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單因子多樣本中位數差異檢定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檢驗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來測試路邊廣告類別對注視距離的影響。測試是顯著：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χ 2  = 55.91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  &lt;0.001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類別的中位距離按降序排列為：汽油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價格，廣告牌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供應商誌，多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個方向指示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標誌，可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移動顯示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板，單方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標誌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15389" y="5872139"/>
            <a:ext cx="2371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7</a:t>
            </a:r>
            <a:r>
              <a:rPr lang="zh-TW" altLang="en-US" dirty="0"/>
              <a:t>。固視距離密度圖</a:t>
            </a:r>
          </a:p>
        </p:txBody>
      </p:sp>
      <p:pic>
        <p:nvPicPr>
          <p:cNvPr id="1026" name="Picture 2" descr="圖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427" y="3819668"/>
            <a:ext cx="3609975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49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71893" y="499620"/>
            <a:ext cx="2416404" cy="1096701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簡介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8199" y="1678970"/>
            <a:ext cx="10966515" cy="2233154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廣告牌的存在會使眼球偏離前方道路，並使對路標的響應延遲了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s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Marciano and Yeshurun (2012)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研究了路邊廣告與廣告牌在模擬器中對駕駛性能產生的感知負荷。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與靜態廣告牌相比，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數位廣告牌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更能吸引人的注意力，並且對駕駛性能造成更大的損害。一般而言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，道路附近快速變化的刺激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表示一個潛在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的安全隱患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Belyusar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et al., 2016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 Young et al. (2009</a:t>
            </a:r>
            <a:r>
              <a:rPr lang="en-US" altLang="zh-TW" dirty="0" smtClean="0"/>
              <a:t>) </a:t>
            </a:r>
            <a:r>
              <a:rPr lang="zh-TW" altLang="en-US" dirty="0" smtClean="0"/>
              <a:t>發現</a:t>
            </a:r>
            <a:r>
              <a:rPr lang="zh-TW" altLang="en-US" dirty="0"/>
              <a:t>，廣告牌的存在</a:t>
            </a:r>
            <a:r>
              <a:rPr lang="zh-TW" altLang="en-US" dirty="0" smtClean="0"/>
              <a:t>對</a:t>
            </a:r>
            <a:r>
              <a:rPr lang="zh-TW" altLang="en-US" dirty="0"/>
              <a:t>駕駛性能</a:t>
            </a:r>
            <a:r>
              <a:rPr lang="zh-TW" altLang="en-US" dirty="0" smtClean="0"/>
              <a:t>橫向</a:t>
            </a:r>
            <a:r>
              <a:rPr lang="zh-TW" altLang="en-US" dirty="0"/>
              <a:t>控制</a:t>
            </a:r>
            <a:r>
              <a:rPr lang="zh-TW" altLang="en-US" dirty="0" smtClean="0"/>
              <a:t>方面產生</a:t>
            </a:r>
            <a:r>
              <a:rPr lang="zh-TW" altLang="en-US" dirty="0"/>
              <a:t>不利影響。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l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B8EC-8959-441E-ADB3-308DB1B5389D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911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038600" y="6527529"/>
            <a:ext cx="4114800" cy="3651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B8EC-8959-441E-ADB3-308DB1B5389D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75567" y="199775"/>
            <a:ext cx="7195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/>
              <a:t>3.3Fixation distance</a:t>
            </a:r>
            <a:r>
              <a:rPr lang="zh-TW" altLang="en-US" sz="4000" dirty="0" smtClean="0"/>
              <a:t> 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注視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距離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2A48B0EC-190E-42CE-93B3-3691019F48D1}"/>
              </a:ext>
            </a:extLst>
          </p:cNvPr>
          <p:cNvSpPr/>
          <p:nvPr/>
        </p:nvSpPr>
        <p:spPr>
          <a:xfrm>
            <a:off x="378302" y="1425140"/>
            <a:ext cx="11193877" cy="1843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個類別的注視距離的中值和分佈如圖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所示。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 與位於相反方向的標誌（</a:t>
            </a:r>
            <a:r>
              <a:rPr lang="en-US" altLang="zh-TW" sz="2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Mdn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 = 67.75 m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SD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）相比，位於駕駛員側的標誌被固定在更短的距離（</a:t>
            </a:r>
            <a:r>
              <a:rPr lang="en-US" altLang="zh-TW" sz="2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Mdn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 = 51.99 m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SD = 35.72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）。 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 37.13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注視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距離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在城市和鄉村環境中沒有顯著差異。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511" y="2943600"/>
            <a:ext cx="3609975" cy="2971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784156" y="5969055"/>
            <a:ext cx="4679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六種</a:t>
            </a:r>
            <a:r>
              <a:rPr lang="zh-TW" altLang="en-US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路邊廣告類別的注視</a:t>
            </a:r>
            <a:r>
              <a:rPr lang="zh-TW" altLang="en-US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距離箱型圖。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478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716436" y="509047"/>
            <a:ext cx="3563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結論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B8EC-8959-441E-ADB3-308DB1B5389D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16436" y="1820168"/>
            <a:ext cx="1097908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在這項研究中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，強調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了廣告牌以外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的招牌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可能具有很大的分散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注意力。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特別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是，供應商標誌比廣告牌更加頻繁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，在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許多情況下，它們的大小，視覺複雜度和文本內容更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高。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它們主要分佈在城市地區，並且對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供應商標誌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的瀏覽持續時間（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264 </a:t>
            </a:r>
            <a:r>
              <a:rPr lang="en-US" altLang="zh-TW" sz="2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ms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）與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廣告牌瀏覽持續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330 </a:t>
            </a:r>
            <a:r>
              <a:rPr lang="en-US" altLang="zh-TW" sz="2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ms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）相似，因此它們是駕駛員分心的具體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來源。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538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716436" y="509047"/>
            <a:ext cx="3563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結論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B8EC-8959-441E-ADB3-308DB1B5389D}" type="slidenum">
              <a:rPr lang="zh-TW" altLang="en-US" smtClean="0"/>
              <a:t>22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08043" y="1785489"/>
            <a:ext cx="10979087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評估廣告牌的分散潛力（即註視率和注視時間）時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，當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廣告牌放置在道路附近時，干擾會增加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廣告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中包含的文字促使駕駛員閱讀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，比辨識圖形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內容需要更多的時間。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檢查注視比率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和固定持續時間比例最高的廣告招牌，如圖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，圖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所示，很明顯，大多數內容的特點是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明顯的文字內容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公路法規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應考慮納入本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研究的結果，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確定尺寸，位置和字符內容的限制，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以限制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各種路邊廣告標牌的潛在干擾作用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。法規不僅應側重於廣告牌，還應側重於供應商標誌，商業方向指示牌，汽油價格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顯示屏和可移動顯示板，因為所有這些都與駕駛員的注意力競爭，損害了交通安全。</a:t>
            </a:r>
          </a:p>
        </p:txBody>
      </p:sp>
    </p:spTree>
    <p:extLst>
      <p:ext uri="{BB962C8B-B14F-4D97-AF65-F5344CB8AC3E}">
        <p14:creationId xmlns:p14="http://schemas.microsoft.com/office/powerpoint/2010/main" val="74238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B8EC-8959-441E-ADB3-308DB1B5389D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877564" y="1792092"/>
            <a:ext cx="10334919" cy="237455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TW" altLang="en-US" sz="2400" cap="all" spc="2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幾項研究發現，水平方向的眼球運動比垂直方向的運動要佔優勢</a:t>
            </a:r>
            <a:r>
              <a:rPr lang="en-US" altLang="zh-TW" sz="2400" cap="all" spc="2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cap="all" spc="200" dirty="0" err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Crundall</a:t>
            </a:r>
            <a:r>
              <a:rPr lang="en-US" altLang="zh-TW" sz="2400" cap="all" spc="2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and Underwood, 1998; </a:t>
            </a:r>
            <a:r>
              <a:rPr lang="en-US" altLang="zh-TW" sz="2400" cap="all" spc="200" dirty="0" err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Mourant</a:t>
            </a:r>
            <a:r>
              <a:rPr lang="en-US" altLang="zh-TW" sz="2400" cap="all" spc="2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and Rockwell, 1972).</a:t>
            </a:r>
            <a:r>
              <a:rPr lang="zh-TW" altLang="en-US" sz="2400" cap="all" spc="2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cap="all" spc="2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400" cap="all" spc="2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大多數</a:t>
            </a:r>
            <a:r>
              <a:rPr lang="zh-TW" altLang="en-US" sz="2400" cap="all" spc="2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注視都指向擴展的</a:t>
            </a:r>
            <a:r>
              <a:rPr lang="zh-TW" altLang="en-US" sz="2400" cap="all" spc="2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焦點，</a:t>
            </a:r>
            <a:r>
              <a:rPr lang="zh-TW" altLang="en-US" sz="2400" cap="all" spc="2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駕駛員直視前方。當不注視擴展的焦點時，眼睛通常會水平掃視掃描左右視覺場景，尋找與駕駛相關的信息</a:t>
            </a:r>
            <a:r>
              <a:rPr lang="en-US" altLang="zh-TW" sz="2400" cap="all" spc="2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(Underwood et al., 2003).</a:t>
            </a:r>
            <a:endParaRPr lang="zh-TW" altLang="en-US" sz="2400" cap="all" spc="2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83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8475" y="329938"/>
            <a:ext cx="2620651" cy="1190969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8156" y="2129779"/>
            <a:ext cx="10815687" cy="3469743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受測者共有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位，其中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位男性（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</a:t>
            </a:r>
            <a:r>
              <a:rPr lang="en-US" altLang="zh-TW" i="1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age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 = 27.1, </a:t>
            </a:r>
            <a:r>
              <a:rPr lang="en-US" altLang="zh-TW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SD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 = 13.08) 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位女性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</a:t>
            </a:r>
            <a:r>
              <a:rPr lang="en-US" altLang="zh-TW" i="1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age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en-US" altLang="zh-TW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24.53, </a:t>
            </a:r>
            <a:r>
              <a:rPr lang="en-US" altLang="zh-TW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SD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 = 0.89).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所有參與者的視力正常，沒有人戴眼鏡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不需矯正視力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所有參與者均為意大利人，並擁有標準的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類駕駛執照。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平均駕駛經驗為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6.53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年（</a:t>
            </a:r>
            <a:r>
              <a:rPr lang="en-US" altLang="zh-TW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SD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 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 5.41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），而每年的平均公里數為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6292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標準差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 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 3425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所有參與者都沒有開過實驗之路線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B8EC-8959-441E-ADB3-308DB1B5389D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599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8156" y="1694128"/>
            <a:ext cx="10815687" cy="3469743"/>
          </a:xfrm>
        </p:spPr>
        <p:txBody>
          <a:bodyPr>
            <a:no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實驗路線之前都要開車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公里，以熟悉眼記錄設備和汽車。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他們不必計劃路線或遵循特定的方向指示。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為了避免高密度交通狀況，從上午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點和下午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點至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點進行數據收集。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均等可見度天氣條件下進行，沒有雨，霧或薄霧。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B8EC-8959-441E-ADB3-308DB1B5389D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167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6202" y="1887421"/>
            <a:ext cx="5972353" cy="588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BMW 1 Series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Car</a:t>
            </a: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Video-</a:t>
            </a:r>
            <a:r>
              <a:rPr lang="en-US" altLang="zh-TW" sz="2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Vbox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-Pro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系統記錄車輛運動數據（速度，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GPS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定位和加速度）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000" dirty="0"/>
              <a:t>包括兩個攝像頭，分別位於車頂左右兩側的前部區域，以及一個</a:t>
            </a:r>
            <a:r>
              <a:rPr lang="en-US" altLang="zh-TW" sz="2000" dirty="0"/>
              <a:t>GPS</a:t>
            </a:r>
            <a:r>
              <a:rPr lang="zh-TW" altLang="en-US" sz="2000" dirty="0"/>
              <a:t>天線，該天線固定在車頂的中央位置。系統以</a:t>
            </a:r>
            <a:r>
              <a:rPr lang="en-US" altLang="zh-TW" sz="2000" dirty="0"/>
              <a:t>20 Hz</a:t>
            </a:r>
            <a:r>
              <a:rPr lang="zh-TW" altLang="en-US" sz="2000" dirty="0"/>
              <a:t>的採樣率記錄速度（精度：</a:t>
            </a:r>
            <a:r>
              <a:rPr lang="en-US" altLang="zh-TW" sz="2000" dirty="0"/>
              <a:t>±1 km / h</a:t>
            </a:r>
            <a:r>
              <a:rPr lang="zh-TW" altLang="en-US" sz="2000" dirty="0"/>
              <a:t>）和加速度。運動數據與駕駛員視覺場景</a:t>
            </a:r>
            <a:r>
              <a:rPr lang="zh-TW" altLang="en-US" sz="2000" dirty="0" smtClean="0"/>
              <a:t>的</a:t>
            </a:r>
            <a:r>
              <a:rPr lang="zh-TW" altLang="en-US" sz="2000" dirty="0"/>
              <a:t>影片</a:t>
            </a:r>
            <a:r>
              <a:rPr lang="zh-TW" altLang="en-US" sz="2000" dirty="0" smtClean="0"/>
              <a:t>記錄</a:t>
            </a:r>
            <a:r>
              <a:rPr lang="zh-TW" altLang="en-US" sz="2000" dirty="0"/>
              <a:t>同步。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16436" y="509047"/>
            <a:ext cx="3563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使用儀器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B8EC-8959-441E-ADB3-308DB1B5389D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8" name="Picture 2" descr="BMW 1 Series 規格| U-CAR 新車">
            <a:extLst>
              <a:ext uri="{FF2B5EF4-FFF2-40B4-BE49-F238E27FC236}">
                <a16:creationId xmlns="" xmlns:a16="http://schemas.microsoft.com/office/drawing/2014/main" id="{930C9B5B-1AB2-4897-8A9A-C0CBE8D6A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131" y="862989"/>
            <a:ext cx="3057645" cy="203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DEO VBOX PRO | VBox Italia by Remak">
            <a:extLst>
              <a:ext uri="{FF2B5EF4-FFF2-40B4-BE49-F238E27FC236}">
                <a16:creationId xmlns="" xmlns:a16="http://schemas.microsoft.com/office/drawing/2014/main" id="{EE76B9C2-44B8-4F3D-8D72-09886A17E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839" y="3113628"/>
            <a:ext cx="3138938" cy="22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86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6202" y="1887421"/>
            <a:ext cx="5972353" cy="588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ASL Mobile-Eye XG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眼動儀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採樣率為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 Hz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，角度精度為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1°</a:t>
            </a: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眼動追踪系統由兩個高分辨率相機組成，均安裝在輕巧的眼鏡上。一個攝像機記錄了參與者面前的視覺場景，而另一個攝像頭記錄了參與者的眼睛運動（右眼）。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ASL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軟件以紅叉的形式將注視點疊加到駕駛員的視覺場景上，時間分辨率為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33 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ms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16436" y="509047"/>
            <a:ext cx="3563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使用儀器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B8EC-8959-441E-ADB3-308DB1B5389D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1028" name="Picture 4" descr="The ASL Mobile Eye-XG. | Download Scientific Diagram">
            <a:extLst>
              <a:ext uri="{FF2B5EF4-FFF2-40B4-BE49-F238E27FC236}">
                <a16:creationId xmlns="" xmlns:a16="http://schemas.microsoft.com/office/drawing/2014/main" id="{4F967F04-1C92-4347-BE82-56184516C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494" y="1494795"/>
            <a:ext cx="4322026" cy="222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圖。1">
            <a:extLst>
              <a:ext uri="{FF2B5EF4-FFF2-40B4-BE49-F238E27FC236}">
                <a16:creationId xmlns="" xmlns:a16="http://schemas.microsoft.com/office/drawing/2014/main" id="{F1229DA2-4667-44C7-AEED-E59E9C8C2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104" y="4264435"/>
            <a:ext cx="4834585" cy="164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71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6202" y="1887421"/>
            <a:ext cx="10570986" cy="588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准作業在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汽車靜止時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要求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參與者注視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個特定的點，頂點和小物體的中心。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實驗路線是沿著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SP 610“ </a:t>
            </a:r>
            <a:r>
              <a:rPr lang="en-US" altLang="zh-TW" sz="2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Selice-Montanara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一條單車道，兩條車道的道路）</a:t>
            </a:r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往返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公里（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 + 15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公里）。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車道寬度約為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2.5 m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。實驗路線穿過六個小鎮，可以記錄農村和城市地區。在此路線中，有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47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％是農村地區，在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％是城市地區。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689803" y="597824"/>
            <a:ext cx="3563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實驗路線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B8EC-8959-441E-ADB3-308DB1B5389D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758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9803" y="1479049"/>
            <a:ext cx="10269146" cy="588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分析中考慮的廣告標誌位於實驗路線的兩側，分為六個不同的類別：</a:t>
            </a: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）廣告牌：路邊廣告設備，獨立式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或在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建築物上，通過文字，符號和圖片展示廣告產品。</a:t>
            </a: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）單向指示牌：用於商業活動和旅遊景點的單向指示牌。</a:t>
            </a: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）多個方向指示牌：商業活動或旅遊景點的多個方向指示牌。</a:t>
            </a: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）供應商標誌：在營業場所的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前安裝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的標牌和廣告。</a:t>
            </a: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）加油站價格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標牌：加油站的標有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顯示屏的標牌顯示不同燃料的價格。</a:t>
            </a: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）可移動的展示板：通過地面臨時展示呈現的小尺寸賣方廣告。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689803" y="597824"/>
            <a:ext cx="6527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實驗路線中標誌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B8EC-8959-441E-ADB3-308DB1B5389D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FF7FD2AC-688B-47AB-93BC-2B7FD65AA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640" y="769678"/>
            <a:ext cx="3806407" cy="531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5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1698</TotalTime>
  <Words>1703</Words>
  <Application>Microsoft Office PowerPoint</Application>
  <PresentationFormat>寬螢幕</PresentationFormat>
  <Paragraphs>205</Paragraphs>
  <Slides>22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0" baseType="lpstr">
      <vt:lpstr>NexusSerif</vt:lpstr>
      <vt:lpstr>微軟正黑體</vt:lpstr>
      <vt:lpstr>新細明體</vt:lpstr>
      <vt:lpstr>Arial</vt:lpstr>
      <vt:lpstr>Calibri</vt:lpstr>
      <vt:lpstr>Calibri Light</vt:lpstr>
      <vt:lpstr>Wingdings</vt:lpstr>
      <vt:lpstr>回顧</vt:lpstr>
      <vt:lpstr>駕駛員對不同類別的 路邊廣告標牌的視覺關注 Driver's visual attention to different categories of roadside advertising signs</vt:lpstr>
      <vt:lpstr>簡介</vt:lpstr>
      <vt:lpstr>PowerPoint 簡報</vt:lpstr>
      <vt:lpstr>方法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車輛設計方法： 深入審核以了解年長駕駛員的需求</dc:title>
  <dc:creator>user</dc:creator>
  <cp:lastModifiedBy>Microsoft 帳戶</cp:lastModifiedBy>
  <cp:revision>131</cp:revision>
  <dcterms:created xsi:type="dcterms:W3CDTF">2020-10-05T14:04:08Z</dcterms:created>
  <dcterms:modified xsi:type="dcterms:W3CDTF">2021-02-22T07:36:05Z</dcterms:modified>
</cp:coreProperties>
</file>